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2" r:id="rId7"/>
    <p:sldId id="264" r:id="rId8"/>
    <p:sldId id="265" r:id="rId9"/>
    <p:sldId id="263" r:id="rId10"/>
    <p:sldId id="261"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13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B583F1-03E0-4664-98EC-693DA88DD9F7}" type="datetimeFigureOut">
              <a:rPr lang="en-US" smtClean="0"/>
              <a:pPr/>
              <a:t>4/10/2015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D47F6F-5BF6-4928-9C33-22487AE45FD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FE8C36-4270-47D4-96EA-3D7F56C6EBD6}" type="datetime1">
              <a:rPr lang="en-US" smtClean="0"/>
              <a:pPr/>
              <a:t>4/10/2015</a:t>
            </a:fld>
            <a:endParaRPr lang="en-US"/>
          </a:p>
        </p:txBody>
      </p:sp>
      <p:sp>
        <p:nvSpPr>
          <p:cNvPr id="5" name="Footer Placeholder 4"/>
          <p:cNvSpPr>
            <a:spLocks noGrp="1"/>
          </p:cNvSpPr>
          <p:nvPr>
            <p:ph type="ftr" sz="quarter" idx="11"/>
          </p:nvPr>
        </p:nvSpPr>
        <p:spPr/>
        <p:txBody>
          <a:bodyPr/>
          <a:lstStyle/>
          <a:p>
            <a:r>
              <a:rPr lang="en-US" smtClean="0"/>
              <a:t>UNCLASSIFIED</a:t>
            </a:r>
            <a:endParaRPr lang="en-US"/>
          </a:p>
        </p:txBody>
      </p:sp>
      <p:sp>
        <p:nvSpPr>
          <p:cNvPr id="6" name="Slide Number Placeholder 5"/>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05C51F-0EB9-49E3-BE02-38CD2500119B}" type="datetime1">
              <a:rPr lang="en-US" smtClean="0"/>
              <a:pPr/>
              <a:t>4/10/2015</a:t>
            </a:fld>
            <a:endParaRPr lang="en-US"/>
          </a:p>
        </p:txBody>
      </p:sp>
      <p:sp>
        <p:nvSpPr>
          <p:cNvPr id="5" name="Footer Placeholder 4"/>
          <p:cNvSpPr>
            <a:spLocks noGrp="1"/>
          </p:cNvSpPr>
          <p:nvPr>
            <p:ph type="ftr" sz="quarter" idx="11"/>
          </p:nvPr>
        </p:nvSpPr>
        <p:spPr/>
        <p:txBody>
          <a:bodyPr/>
          <a:lstStyle/>
          <a:p>
            <a:r>
              <a:rPr lang="en-US" smtClean="0"/>
              <a:t>UNCLASSIFIED</a:t>
            </a:r>
            <a:endParaRPr lang="en-US"/>
          </a:p>
        </p:txBody>
      </p:sp>
      <p:sp>
        <p:nvSpPr>
          <p:cNvPr id="6" name="Slide Number Placeholder 5"/>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7E85F-60AD-409A-8E95-B77D11F58465}" type="datetime1">
              <a:rPr lang="en-US" smtClean="0"/>
              <a:pPr/>
              <a:t>4/10/2015</a:t>
            </a:fld>
            <a:endParaRPr lang="en-US"/>
          </a:p>
        </p:txBody>
      </p:sp>
      <p:sp>
        <p:nvSpPr>
          <p:cNvPr id="5" name="Footer Placeholder 4"/>
          <p:cNvSpPr>
            <a:spLocks noGrp="1"/>
          </p:cNvSpPr>
          <p:nvPr>
            <p:ph type="ftr" sz="quarter" idx="11"/>
          </p:nvPr>
        </p:nvSpPr>
        <p:spPr/>
        <p:txBody>
          <a:bodyPr/>
          <a:lstStyle/>
          <a:p>
            <a:r>
              <a:rPr lang="en-US" smtClean="0"/>
              <a:t>UNCLASSIFIED</a:t>
            </a:r>
            <a:endParaRPr lang="en-US"/>
          </a:p>
        </p:txBody>
      </p:sp>
      <p:sp>
        <p:nvSpPr>
          <p:cNvPr id="6" name="Slide Number Placeholder 5"/>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AC53AD-DD62-4F26-8DCF-AF730765C405}" type="datetime1">
              <a:rPr lang="en-US" smtClean="0"/>
              <a:pPr/>
              <a:t>4/10/2015</a:t>
            </a:fld>
            <a:endParaRPr lang="en-US"/>
          </a:p>
        </p:txBody>
      </p:sp>
      <p:sp>
        <p:nvSpPr>
          <p:cNvPr id="5" name="Footer Placeholder 4"/>
          <p:cNvSpPr>
            <a:spLocks noGrp="1"/>
          </p:cNvSpPr>
          <p:nvPr>
            <p:ph type="ftr" sz="quarter" idx="11"/>
          </p:nvPr>
        </p:nvSpPr>
        <p:spPr/>
        <p:txBody>
          <a:bodyPr/>
          <a:lstStyle/>
          <a:p>
            <a:r>
              <a:rPr lang="en-US" smtClean="0"/>
              <a:t>UNCLASSIFIED</a:t>
            </a:r>
            <a:endParaRPr lang="en-US"/>
          </a:p>
        </p:txBody>
      </p:sp>
      <p:sp>
        <p:nvSpPr>
          <p:cNvPr id="6" name="Slide Number Placeholder 5"/>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C00F6C-F3A6-438F-B3E6-6E7EB70F72AF}" type="datetime1">
              <a:rPr lang="en-US" smtClean="0"/>
              <a:pPr/>
              <a:t>4/10/2015</a:t>
            </a:fld>
            <a:endParaRPr lang="en-US"/>
          </a:p>
        </p:txBody>
      </p:sp>
      <p:sp>
        <p:nvSpPr>
          <p:cNvPr id="5" name="Footer Placeholder 4"/>
          <p:cNvSpPr>
            <a:spLocks noGrp="1"/>
          </p:cNvSpPr>
          <p:nvPr>
            <p:ph type="ftr" sz="quarter" idx="11"/>
          </p:nvPr>
        </p:nvSpPr>
        <p:spPr/>
        <p:txBody>
          <a:bodyPr/>
          <a:lstStyle/>
          <a:p>
            <a:r>
              <a:rPr lang="en-US" smtClean="0"/>
              <a:t>UNCLASSIFIED</a:t>
            </a:r>
            <a:endParaRPr lang="en-US"/>
          </a:p>
        </p:txBody>
      </p:sp>
      <p:sp>
        <p:nvSpPr>
          <p:cNvPr id="6" name="Slide Number Placeholder 5"/>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908B56-715E-4DDD-BD25-72FF0AD77FC5}" type="datetime1">
              <a:rPr lang="en-US" smtClean="0"/>
              <a:pPr/>
              <a:t>4/10/2015</a:t>
            </a:fld>
            <a:endParaRPr lang="en-US"/>
          </a:p>
        </p:txBody>
      </p:sp>
      <p:sp>
        <p:nvSpPr>
          <p:cNvPr id="6" name="Footer Placeholder 5"/>
          <p:cNvSpPr>
            <a:spLocks noGrp="1"/>
          </p:cNvSpPr>
          <p:nvPr>
            <p:ph type="ftr" sz="quarter" idx="11"/>
          </p:nvPr>
        </p:nvSpPr>
        <p:spPr/>
        <p:txBody>
          <a:bodyPr/>
          <a:lstStyle/>
          <a:p>
            <a:r>
              <a:rPr lang="en-US" smtClean="0"/>
              <a:t>UNCLASSIFIED</a:t>
            </a:r>
            <a:endParaRPr lang="en-US"/>
          </a:p>
        </p:txBody>
      </p:sp>
      <p:sp>
        <p:nvSpPr>
          <p:cNvPr id="7" name="Slide Number Placeholder 6"/>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C13D5C-1899-4E82-B023-F62D4686C9E1}" type="datetime1">
              <a:rPr lang="en-US" smtClean="0"/>
              <a:pPr/>
              <a:t>4/10/2015</a:t>
            </a:fld>
            <a:endParaRPr lang="en-US"/>
          </a:p>
        </p:txBody>
      </p:sp>
      <p:sp>
        <p:nvSpPr>
          <p:cNvPr id="8" name="Footer Placeholder 7"/>
          <p:cNvSpPr>
            <a:spLocks noGrp="1"/>
          </p:cNvSpPr>
          <p:nvPr>
            <p:ph type="ftr" sz="quarter" idx="11"/>
          </p:nvPr>
        </p:nvSpPr>
        <p:spPr/>
        <p:txBody>
          <a:bodyPr/>
          <a:lstStyle/>
          <a:p>
            <a:r>
              <a:rPr lang="en-US" smtClean="0"/>
              <a:t>UNCLASSIFIED</a:t>
            </a:r>
            <a:endParaRPr lang="en-US"/>
          </a:p>
        </p:txBody>
      </p:sp>
      <p:sp>
        <p:nvSpPr>
          <p:cNvPr id="9" name="Slide Number Placeholder 8"/>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dirty="0" smtClean="0"/>
              <a:t>Date Prepared</a:t>
            </a:r>
            <a:r>
              <a:rPr lang="en-US" smtClean="0"/>
              <a:t>:  </a:t>
            </a:r>
            <a:fld id="{B4042D87-6D72-484A-8C2C-F9587F7E2DD2}" type="datetime1">
              <a:rPr lang="en-US" smtClean="0"/>
              <a:pPr/>
              <a:t>4/10/2015</a:t>
            </a:fld>
            <a:endParaRPr lang="en-US" dirty="0"/>
          </a:p>
        </p:txBody>
      </p:sp>
      <p:sp>
        <p:nvSpPr>
          <p:cNvPr id="4" name="Footer Placeholder 3"/>
          <p:cNvSpPr>
            <a:spLocks noGrp="1"/>
          </p:cNvSpPr>
          <p:nvPr>
            <p:ph type="ftr" sz="quarter" idx="11"/>
          </p:nvPr>
        </p:nvSpPr>
        <p:spPr/>
        <p:txBody>
          <a:bodyPr/>
          <a:lstStyle/>
          <a:p>
            <a:r>
              <a:rPr lang="en-US" dirty="0" smtClean="0"/>
              <a:t>UNCLASSIFIED</a:t>
            </a:r>
            <a:endParaRPr lang="en-US" dirty="0"/>
          </a:p>
        </p:txBody>
      </p:sp>
      <p:sp>
        <p:nvSpPr>
          <p:cNvPr id="5" name="Slide Number Placeholder 4"/>
          <p:cNvSpPr>
            <a:spLocks noGrp="1"/>
          </p:cNvSpPr>
          <p:nvPr>
            <p:ph type="sldNum" sz="quarter" idx="12"/>
          </p:nvPr>
        </p:nvSpPr>
        <p:spPr/>
        <p:txBody>
          <a:bodyPr/>
          <a:lstStyle/>
          <a:p>
            <a:r>
              <a:rPr lang="en-US" dirty="0" smtClean="0"/>
              <a:t>Page:  </a:t>
            </a:r>
            <a:fld id="{D6C3706D-8065-4ECD-BCBA-3B4ABDD0844C}" type="slidenum">
              <a:rPr lang="en-US" smtClean="0"/>
              <a:pPr/>
              <a:t>‹#›</a:t>
            </a:fld>
            <a:endParaRPr lang="en-US" dirty="0"/>
          </a:p>
        </p:txBody>
      </p:sp>
      <p:pic>
        <p:nvPicPr>
          <p:cNvPr id="6" name="Picture 5" descr="D4D8013D-423D-452D-4C58B8C0584ED861.jpg"/>
          <p:cNvPicPr>
            <a:picLocks noChangeAspect="1"/>
          </p:cNvPicPr>
          <p:nvPr userDrawn="1"/>
        </p:nvPicPr>
        <p:blipFill>
          <a:blip r:embed="rId2" cstate="print"/>
          <a:stretch>
            <a:fillRect/>
          </a:stretch>
        </p:blipFill>
        <p:spPr>
          <a:xfrm>
            <a:off x="7848600" y="381000"/>
            <a:ext cx="838200" cy="1054608"/>
          </a:xfrm>
          <a:prstGeom prst="rect">
            <a:avLst/>
          </a:prstGeom>
        </p:spPr>
      </p:pic>
      <p:pic>
        <p:nvPicPr>
          <p:cNvPr id="8" name="Picture 7" descr="3CAECCDB78DC494DB61DE45C44FFD02C.gif"/>
          <p:cNvPicPr>
            <a:picLocks noChangeAspect="1"/>
          </p:cNvPicPr>
          <p:nvPr userDrawn="1"/>
        </p:nvPicPr>
        <p:blipFill>
          <a:blip r:embed="rId3" cstate="print"/>
          <a:stretch>
            <a:fillRect/>
          </a:stretch>
        </p:blipFill>
        <p:spPr>
          <a:xfrm>
            <a:off x="457200" y="304800"/>
            <a:ext cx="1034435" cy="962025"/>
          </a:xfrm>
          <a:prstGeom prst="rect">
            <a:avLst/>
          </a:prstGeom>
        </p:spPr>
      </p:pic>
      <p:sp>
        <p:nvSpPr>
          <p:cNvPr id="9" name="TextBox 8"/>
          <p:cNvSpPr txBox="1"/>
          <p:nvPr userDrawn="1"/>
        </p:nvSpPr>
        <p:spPr>
          <a:xfrm>
            <a:off x="1676400" y="381000"/>
            <a:ext cx="6096000" cy="830997"/>
          </a:xfrm>
          <a:prstGeom prst="rect">
            <a:avLst/>
          </a:prstGeom>
          <a:noFill/>
        </p:spPr>
        <p:txBody>
          <a:bodyPr wrap="square" rtlCol="0">
            <a:spAutoFit/>
          </a:bodyPr>
          <a:lstStyle/>
          <a:p>
            <a:pPr algn="ctr"/>
            <a:r>
              <a:rPr lang="en-US" sz="2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opperplate Gothic Bold" pitchFamily="34" charset="0"/>
              </a:rPr>
              <a:t>Educational</a:t>
            </a:r>
            <a:r>
              <a:rPr lang="en-US" sz="2400" b="1" cap="none" spc="0" baseline="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opperplate Gothic Bold" pitchFamily="34" charset="0"/>
              </a:rPr>
              <a:t> Advisory Committees and Councils</a:t>
            </a:r>
            <a:endParaRPr lang="en-US" sz="2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Copperplate Gothic Bold" pitchFamily="34" charset="0"/>
            </a:endParaRPr>
          </a:p>
        </p:txBody>
      </p:sp>
      <p:cxnSp>
        <p:nvCxnSpPr>
          <p:cNvPr id="11" name="Straight Connector 10"/>
          <p:cNvCxnSpPr/>
          <p:nvPr userDrawn="1"/>
        </p:nvCxnSpPr>
        <p:spPr>
          <a:xfrm>
            <a:off x="457200" y="1371600"/>
            <a:ext cx="8305800" cy="76200"/>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88C111-1B22-43CC-A914-6297BD33971D}" type="datetime1">
              <a:rPr lang="en-US" smtClean="0"/>
              <a:pPr/>
              <a:t>4/10/2015</a:t>
            </a:fld>
            <a:endParaRPr lang="en-US"/>
          </a:p>
        </p:txBody>
      </p:sp>
      <p:sp>
        <p:nvSpPr>
          <p:cNvPr id="3" name="Footer Placeholder 2"/>
          <p:cNvSpPr>
            <a:spLocks noGrp="1"/>
          </p:cNvSpPr>
          <p:nvPr>
            <p:ph type="ftr" sz="quarter" idx="11"/>
          </p:nvPr>
        </p:nvSpPr>
        <p:spPr/>
        <p:txBody>
          <a:bodyPr/>
          <a:lstStyle/>
          <a:p>
            <a:r>
              <a:rPr lang="en-US" smtClean="0"/>
              <a:t>UNCLASSIFIED</a:t>
            </a:r>
            <a:endParaRPr lang="en-US"/>
          </a:p>
        </p:txBody>
      </p:sp>
      <p:sp>
        <p:nvSpPr>
          <p:cNvPr id="4" name="Slide Number Placeholder 3"/>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FA5E2C-D08A-4139-AB0F-5F02D8303875}" type="datetime1">
              <a:rPr lang="en-US" smtClean="0"/>
              <a:pPr/>
              <a:t>4/10/2015</a:t>
            </a:fld>
            <a:endParaRPr lang="en-US"/>
          </a:p>
        </p:txBody>
      </p:sp>
      <p:sp>
        <p:nvSpPr>
          <p:cNvPr id="6" name="Footer Placeholder 5"/>
          <p:cNvSpPr>
            <a:spLocks noGrp="1"/>
          </p:cNvSpPr>
          <p:nvPr>
            <p:ph type="ftr" sz="quarter" idx="11"/>
          </p:nvPr>
        </p:nvSpPr>
        <p:spPr/>
        <p:txBody>
          <a:bodyPr/>
          <a:lstStyle/>
          <a:p>
            <a:r>
              <a:rPr lang="en-US" smtClean="0"/>
              <a:t>UNCLASSIFIED</a:t>
            </a:r>
            <a:endParaRPr lang="en-US"/>
          </a:p>
        </p:txBody>
      </p:sp>
      <p:sp>
        <p:nvSpPr>
          <p:cNvPr id="7" name="Slide Number Placeholder 6"/>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52F7EC-3909-4FD1-9430-AE8A1D107E19}" type="datetime1">
              <a:rPr lang="en-US" smtClean="0"/>
              <a:pPr/>
              <a:t>4/10/2015</a:t>
            </a:fld>
            <a:endParaRPr lang="en-US"/>
          </a:p>
        </p:txBody>
      </p:sp>
      <p:sp>
        <p:nvSpPr>
          <p:cNvPr id="6" name="Footer Placeholder 5"/>
          <p:cNvSpPr>
            <a:spLocks noGrp="1"/>
          </p:cNvSpPr>
          <p:nvPr>
            <p:ph type="ftr" sz="quarter" idx="11"/>
          </p:nvPr>
        </p:nvSpPr>
        <p:spPr/>
        <p:txBody>
          <a:bodyPr/>
          <a:lstStyle/>
          <a:p>
            <a:r>
              <a:rPr lang="en-US" smtClean="0"/>
              <a:t>UNCLASSIFIED</a:t>
            </a:r>
            <a:endParaRPr lang="en-US"/>
          </a:p>
        </p:txBody>
      </p:sp>
      <p:sp>
        <p:nvSpPr>
          <p:cNvPr id="7" name="Slide Number Placeholder 6"/>
          <p:cNvSpPr>
            <a:spLocks noGrp="1"/>
          </p:cNvSpPr>
          <p:nvPr>
            <p:ph type="sldNum" sz="quarter" idx="12"/>
          </p:nvPr>
        </p:nvSpPr>
        <p:spPr/>
        <p:txBody>
          <a:bodyPr/>
          <a:lstStyle/>
          <a:p>
            <a:fld id="{D6C3706D-8065-4ECD-BCBA-3B4ABDD084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BC1AA0-891D-4A32-A9FF-689BD81151CA}" type="datetime1">
              <a:rPr lang="en-US" smtClean="0"/>
              <a:pPr/>
              <a:t>4/10/2015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UNCLASSIFIED</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3706D-8065-4ECD-BCBA-3B4ABDD084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School Advisory Committees</a:t>
            </a:r>
            <a:endParaRPr lang="en-US" dirty="0"/>
          </a:p>
        </p:txBody>
      </p:sp>
      <p:sp>
        <p:nvSpPr>
          <p:cNvPr id="3" name="Subtitle 2"/>
          <p:cNvSpPr>
            <a:spLocks noGrp="1"/>
          </p:cNvSpPr>
          <p:nvPr>
            <p:ph type="subTitle" idx="1"/>
          </p:nvPr>
        </p:nvSpPr>
        <p:spPr/>
        <p:txBody>
          <a:bodyPr/>
          <a:lstStyle/>
          <a:p>
            <a:r>
              <a:rPr lang="en-US" dirty="0" smtClean="0"/>
              <a:t>Department of Defense Education Activity (</a:t>
            </a:r>
            <a:r>
              <a:rPr lang="en-US" dirty="0" err="1" smtClean="0"/>
              <a:t>DoDEA</a:t>
            </a:r>
            <a:r>
              <a:rPr lang="en-US" dirty="0" smtClean="0"/>
              <a:t>)</a:t>
            </a:r>
            <a:endParaRPr lang="en-US" dirty="0"/>
          </a:p>
        </p:txBody>
      </p:sp>
      <p:sp>
        <p:nvSpPr>
          <p:cNvPr id="4" name="Date Placeholder 3"/>
          <p:cNvSpPr>
            <a:spLocks noGrp="1"/>
          </p:cNvSpPr>
          <p:nvPr>
            <p:ph type="dt" sz="half" idx="10"/>
          </p:nvPr>
        </p:nvSpPr>
        <p:spPr/>
        <p:txBody>
          <a:bodyPr/>
          <a:lstStyle/>
          <a:p>
            <a:fld id="{C8D423DB-1BBB-401D-8F68-E63F938806D1}" type="datetime1">
              <a:rPr lang="en-US" smtClean="0"/>
              <a:pPr/>
              <a:t>4/10/2015</a:t>
            </a:fld>
            <a:endParaRPr lang="en-US"/>
          </a:p>
        </p:txBody>
      </p:sp>
      <p:sp>
        <p:nvSpPr>
          <p:cNvPr id="5" name="Slide Number Placeholder 4"/>
          <p:cNvSpPr>
            <a:spLocks noGrp="1"/>
          </p:cNvSpPr>
          <p:nvPr>
            <p:ph type="sldNum" sz="quarter" idx="12"/>
          </p:nvPr>
        </p:nvSpPr>
        <p:spPr/>
        <p:txBody>
          <a:bodyPr/>
          <a:lstStyle/>
          <a:p>
            <a:fld id="{D6C3706D-8065-4ECD-BCBA-3B4ABDD0844C}" type="slidenum">
              <a:rPr lang="en-US" smtClean="0"/>
              <a:pPr/>
              <a:t>1</a:t>
            </a:fld>
            <a:endParaRPr lang="en-US"/>
          </a:p>
        </p:txBody>
      </p:sp>
      <p:sp>
        <p:nvSpPr>
          <p:cNvPr id="6" name="Footer Placeholder 5"/>
          <p:cNvSpPr>
            <a:spLocks noGrp="1"/>
          </p:cNvSpPr>
          <p:nvPr>
            <p:ph type="ftr" sz="quarter" idx="11"/>
          </p:nvPr>
        </p:nvSpPr>
        <p:spPr/>
        <p:txBody>
          <a:bodyPr/>
          <a:lstStyle/>
          <a:p>
            <a:r>
              <a:rPr lang="en-US" smtClean="0"/>
              <a:t>UNCLASSIFIED</a:t>
            </a:r>
            <a:endParaRPr lang="en-US"/>
          </a:p>
        </p:txBody>
      </p:sp>
      <p:pic>
        <p:nvPicPr>
          <p:cNvPr id="7" name="Picture 6" descr="a_banner_left.jpg"/>
          <p:cNvPicPr>
            <a:picLocks noChangeAspect="1"/>
          </p:cNvPicPr>
          <p:nvPr/>
        </p:nvPicPr>
        <p:blipFill>
          <a:blip r:embed="rId2" cstate="print"/>
          <a:stretch>
            <a:fillRect/>
          </a:stretch>
        </p:blipFill>
        <p:spPr>
          <a:xfrm>
            <a:off x="2819400" y="838200"/>
            <a:ext cx="3213100" cy="13335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Date Prepared:  </a:t>
            </a:r>
            <a:fld id="{B4042D87-6D72-484A-8C2C-F9587F7E2DD2}" type="datetime1">
              <a:rPr lang="en-US" smtClean="0"/>
              <a:pPr/>
              <a:t>4/10/2015</a:t>
            </a:fld>
            <a:endParaRPr lang="en-US" dirty="0"/>
          </a:p>
        </p:txBody>
      </p:sp>
      <p:sp>
        <p:nvSpPr>
          <p:cNvPr id="3" name="Footer Placeholder 2"/>
          <p:cNvSpPr>
            <a:spLocks noGrp="1"/>
          </p:cNvSpPr>
          <p:nvPr>
            <p:ph type="ftr" sz="quarter" idx="11"/>
          </p:nvPr>
        </p:nvSpPr>
        <p:spPr/>
        <p:txBody>
          <a:bodyPr/>
          <a:lstStyle/>
          <a:p>
            <a:r>
              <a:rPr lang="en-US" smtClean="0"/>
              <a:t>UNCLASSIFIED</a:t>
            </a:r>
            <a:endParaRPr lang="en-US" dirty="0"/>
          </a:p>
        </p:txBody>
      </p:sp>
      <p:sp>
        <p:nvSpPr>
          <p:cNvPr id="4" name="Slide Number Placeholder 3"/>
          <p:cNvSpPr>
            <a:spLocks noGrp="1"/>
          </p:cNvSpPr>
          <p:nvPr>
            <p:ph type="sldNum" sz="quarter" idx="12"/>
          </p:nvPr>
        </p:nvSpPr>
        <p:spPr/>
        <p:txBody>
          <a:bodyPr/>
          <a:lstStyle/>
          <a:p>
            <a:r>
              <a:rPr lang="en-US" smtClean="0"/>
              <a:t>Page:  </a:t>
            </a:r>
            <a:fld id="{D6C3706D-8065-4ECD-BCBA-3B4ABDD0844C}" type="slidenum">
              <a:rPr lang="en-US" smtClean="0"/>
              <a:pPr/>
              <a:t>10</a:t>
            </a:fld>
            <a:endParaRPr lang="en-US" dirty="0"/>
          </a:p>
        </p:txBody>
      </p:sp>
      <p:sp>
        <p:nvSpPr>
          <p:cNvPr id="5" name="TextBox 4"/>
          <p:cNvSpPr txBox="1"/>
          <p:nvPr/>
        </p:nvSpPr>
        <p:spPr>
          <a:xfrm>
            <a:off x="457200" y="1600200"/>
            <a:ext cx="8382000" cy="4801314"/>
          </a:xfrm>
          <a:prstGeom prst="rect">
            <a:avLst/>
          </a:prstGeom>
          <a:noFill/>
        </p:spPr>
        <p:txBody>
          <a:bodyPr wrap="square" rtlCol="0">
            <a:spAutoFit/>
          </a:bodyPr>
          <a:lstStyle/>
          <a:p>
            <a:r>
              <a:rPr lang="en-US" dirty="0"/>
              <a:t>Recommendations made by the IAC to the installation commander shall be communicated formally in writing and summarized as part of the minutes of the IAC meeting. The </a:t>
            </a:r>
            <a:r>
              <a:rPr lang="en-US" dirty="0">
                <a:solidFill>
                  <a:srgbClr val="FF0000"/>
                </a:solidFill>
              </a:rPr>
              <a:t>installation commander has 2 weeks to respond in writing</a:t>
            </a:r>
            <a:r>
              <a:rPr lang="en-US" dirty="0"/>
              <a:t>.  Informal discussion of the recommendations between the installation commander and the IAC representatives is encouraged before formulation of a written response</a:t>
            </a:r>
            <a:r>
              <a:rPr lang="en-US" dirty="0" smtClean="0"/>
              <a:t>.</a:t>
            </a:r>
          </a:p>
          <a:p>
            <a:endParaRPr lang="en-US" dirty="0"/>
          </a:p>
          <a:p>
            <a:r>
              <a:rPr lang="en-US" dirty="0"/>
              <a:t>IAC recommendations that cannot be approved or disapproved by the installation commander shall be forwarded to the next higher level of military  review, appropriate to the local military command  structure governing the management of the installation. Each level shall have 2 weeks after receipt to respond in writing.</a:t>
            </a:r>
          </a:p>
          <a:p>
            <a:r>
              <a:rPr lang="en-US" dirty="0"/>
              <a:t> </a:t>
            </a:r>
          </a:p>
          <a:p>
            <a:r>
              <a:rPr lang="en-US" dirty="0"/>
              <a:t>Throughout this process, military reviewing officials who forward IAC recommendations to the next level of review shall provide a copy of the correspondence to the IAC which originated the recommendations and to any other personnel involved in the review process.</a:t>
            </a:r>
          </a:p>
          <a:p>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Date Prepared:  </a:t>
            </a:r>
            <a:fld id="{B4042D87-6D72-484A-8C2C-F9587F7E2DD2}" type="datetime1">
              <a:rPr lang="en-US" smtClean="0"/>
              <a:pPr/>
              <a:t>4/10/2015</a:t>
            </a:fld>
            <a:endParaRPr lang="en-US" dirty="0"/>
          </a:p>
        </p:txBody>
      </p:sp>
      <p:sp>
        <p:nvSpPr>
          <p:cNvPr id="3" name="Footer Placeholder 2"/>
          <p:cNvSpPr>
            <a:spLocks noGrp="1"/>
          </p:cNvSpPr>
          <p:nvPr>
            <p:ph type="ftr" sz="quarter" idx="11"/>
          </p:nvPr>
        </p:nvSpPr>
        <p:spPr/>
        <p:txBody>
          <a:bodyPr/>
          <a:lstStyle/>
          <a:p>
            <a:r>
              <a:rPr lang="en-US" smtClean="0"/>
              <a:t>UNCLASSIFIED</a:t>
            </a:r>
            <a:endParaRPr lang="en-US" dirty="0"/>
          </a:p>
        </p:txBody>
      </p:sp>
      <p:sp>
        <p:nvSpPr>
          <p:cNvPr id="4" name="Slide Number Placeholder 3"/>
          <p:cNvSpPr>
            <a:spLocks noGrp="1"/>
          </p:cNvSpPr>
          <p:nvPr>
            <p:ph type="sldNum" sz="quarter" idx="12"/>
          </p:nvPr>
        </p:nvSpPr>
        <p:spPr/>
        <p:txBody>
          <a:bodyPr/>
          <a:lstStyle/>
          <a:p>
            <a:r>
              <a:rPr lang="en-US" smtClean="0"/>
              <a:t>Page:  </a:t>
            </a:r>
            <a:fld id="{D6C3706D-8065-4ECD-BCBA-3B4ABDD0844C}" type="slidenum">
              <a:rPr lang="en-US" smtClean="0"/>
              <a:pPr/>
              <a:t>11</a:t>
            </a:fld>
            <a:endParaRPr lang="en-US" dirty="0"/>
          </a:p>
        </p:txBody>
      </p:sp>
      <p:sp>
        <p:nvSpPr>
          <p:cNvPr id="5" name="TextBox 4"/>
          <p:cNvSpPr txBox="1"/>
          <p:nvPr/>
        </p:nvSpPr>
        <p:spPr>
          <a:xfrm>
            <a:off x="457200" y="1600200"/>
            <a:ext cx="8305800" cy="4708981"/>
          </a:xfrm>
          <a:prstGeom prst="rect">
            <a:avLst/>
          </a:prstGeom>
          <a:noFill/>
        </p:spPr>
        <p:txBody>
          <a:bodyPr wrap="square" rtlCol="0">
            <a:spAutoFit/>
          </a:bodyPr>
          <a:lstStyle/>
          <a:p>
            <a:r>
              <a:rPr lang="en-US" b="1" cap="small" dirty="0"/>
              <a:t>Parent-Teacher-Student Association (PTSA)</a:t>
            </a:r>
            <a:r>
              <a:rPr lang="en-US" dirty="0"/>
              <a:t>. PTSAs, sometimes referred to as PTAs or PTOs, are associated with the National PTA and are established at schools throughout </a:t>
            </a:r>
            <a:r>
              <a:rPr lang="en-US" dirty="0" err="1"/>
              <a:t>DoDDS</a:t>
            </a:r>
            <a:r>
              <a:rPr lang="en-US" dirty="0"/>
              <a:t>. They are not duplicative of or in competition with SACs. The objectives of the National PTA are: </a:t>
            </a:r>
          </a:p>
          <a:p>
            <a:r>
              <a:rPr lang="en-US" dirty="0"/>
              <a:t> </a:t>
            </a:r>
          </a:p>
          <a:p>
            <a:pPr marL="342900" lvl="0" indent="-342900">
              <a:buFont typeface="+mj-lt"/>
              <a:buAutoNum type="arabicParenR"/>
            </a:pPr>
            <a:r>
              <a:rPr lang="en-US" sz="1600" dirty="0"/>
              <a:t>to promote the welfare of children and youth in the home, school community, and place of worship; </a:t>
            </a:r>
          </a:p>
          <a:p>
            <a:pPr marL="342900" lvl="0" indent="-342900">
              <a:buFont typeface="+mj-lt"/>
              <a:buAutoNum type="arabicParenR"/>
            </a:pPr>
            <a:r>
              <a:rPr lang="en-US" sz="1600" dirty="0"/>
              <a:t>to raise the standards of home life; </a:t>
            </a:r>
          </a:p>
          <a:p>
            <a:pPr marL="342900" lvl="0" indent="-342900">
              <a:buFont typeface="+mj-lt"/>
              <a:buAutoNum type="arabicParenR"/>
            </a:pPr>
            <a:r>
              <a:rPr lang="en-US" sz="1600" dirty="0"/>
              <a:t>to secure adequate laws for the care and protection of children and youth; </a:t>
            </a:r>
          </a:p>
          <a:p>
            <a:pPr marL="342900" lvl="0" indent="-342900">
              <a:buFont typeface="+mj-lt"/>
              <a:buAutoNum type="arabicParenR"/>
            </a:pPr>
            <a:r>
              <a:rPr lang="en-US" sz="1600" dirty="0"/>
              <a:t>to bring in closer relation the home and the school, that parents and teachers may cooperate intelligently in the education of children and youth; and</a:t>
            </a:r>
          </a:p>
          <a:p>
            <a:pPr marL="342900" lvl="0" indent="-342900">
              <a:buFont typeface="+mj-lt"/>
              <a:buAutoNum type="arabicParenR"/>
            </a:pPr>
            <a:r>
              <a:rPr lang="en-US" sz="1600" dirty="0"/>
              <a:t>to develop between educators and the general public such united efforts as will secure for all children and youth the highest advantages in physical, mental, social, and spiritual education. PTAs support and plan such initiatives as school/community orientation programs, career awareness projects for students, special assistance to newly-arrived teachers and families with school-age dependents, and fund-raising activities to secure student scholarships and supplemental instructional materials and hardware for the school.</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smtClean="0"/>
              <a:t>Date Prepared:  </a:t>
            </a:r>
            <a:fld id="{0F7F2BC6-9DCB-46A0-A7FC-C3A69FF4A2A2}" type="datetime1">
              <a:rPr lang="en-US" smtClean="0"/>
              <a:pPr/>
              <a:t>4/10/2015</a:t>
            </a:fld>
            <a:endParaRPr lang="en-US" dirty="0"/>
          </a:p>
        </p:txBody>
      </p:sp>
      <p:sp>
        <p:nvSpPr>
          <p:cNvPr id="6" name="Slide Number Placeholder 5"/>
          <p:cNvSpPr>
            <a:spLocks noGrp="1"/>
          </p:cNvSpPr>
          <p:nvPr>
            <p:ph type="sldNum" sz="quarter" idx="12"/>
          </p:nvPr>
        </p:nvSpPr>
        <p:spPr/>
        <p:txBody>
          <a:bodyPr/>
          <a:lstStyle/>
          <a:p>
            <a:r>
              <a:rPr lang="en-US" smtClean="0"/>
              <a:t>Page:  </a:t>
            </a:r>
            <a:fld id="{D6C3706D-8065-4ECD-BCBA-3B4ABDD0844C}" type="slidenum">
              <a:rPr lang="en-US" smtClean="0"/>
              <a:pPr/>
              <a:t>2</a:t>
            </a:fld>
            <a:endParaRPr lang="en-US" dirty="0"/>
          </a:p>
        </p:txBody>
      </p:sp>
      <p:sp>
        <p:nvSpPr>
          <p:cNvPr id="7" name="Footer Placeholder 6"/>
          <p:cNvSpPr>
            <a:spLocks noGrp="1"/>
          </p:cNvSpPr>
          <p:nvPr>
            <p:ph type="ftr" sz="quarter" idx="11"/>
          </p:nvPr>
        </p:nvSpPr>
        <p:spPr/>
        <p:txBody>
          <a:bodyPr/>
          <a:lstStyle/>
          <a:p>
            <a:r>
              <a:rPr lang="en-US" smtClean="0"/>
              <a:t>UNCLASSIFIED</a:t>
            </a:r>
            <a:endParaRPr lang="en-US" dirty="0"/>
          </a:p>
        </p:txBody>
      </p:sp>
      <p:sp>
        <p:nvSpPr>
          <p:cNvPr id="8" name="TextBox 7"/>
          <p:cNvSpPr txBox="1"/>
          <p:nvPr/>
        </p:nvSpPr>
        <p:spPr>
          <a:xfrm>
            <a:off x="457200" y="1676400"/>
            <a:ext cx="8305800" cy="3970318"/>
          </a:xfrm>
          <a:prstGeom prst="rect">
            <a:avLst/>
          </a:prstGeom>
          <a:noFill/>
        </p:spPr>
        <p:txBody>
          <a:bodyPr wrap="square" rtlCol="0">
            <a:spAutoFit/>
          </a:bodyPr>
          <a:lstStyle/>
          <a:p>
            <a:r>
              <a:rPr lang="en-US" dirty="0" smtClean="0"/>
              <a:t>Installation Advisory Committee </a:t>
            </a:r>
            <a:r>
              <a:rPr lang="en-US" dirty="0"/>
              <a:t>advises the installation commander on matters, including support, within the jurisdiction of the commander and applicable component command. Such a committee shall be established when two or more schools are operated on a military installation. </a:t>
            </a:r>
            <a:endParaRPr lang="en-US" dirty="0" smtClean="0"/>
          </a:p>
          <a:p>
            <a:endParaRPr lang="en-US" dirty="0"/>
          </a:p>
          <a:p>
            <a:r>
              <a:rPr lang="en-US" dirty="0" smtClean="0"/>
              <a:t>…shall </a:t>
            </a:r>
            <a:r>
              <a:rPr lang="en-US" dirty="0"/>
              <a:t>be composed of </a:t>
            </a:r>
            <a:r>
              <a:rPr lang="en-US" dirty="0" smtClean="0"/>
              <a:t>two representatives </a:t>
            </a:r>
            <a:r>
              <a:rPr lang="en-US" dirty="0"/>
              <a:t>from each of the SACs, consisting of the one parent and the one professional school employee who are elected by secret ballot during a closed session of the SAC by the voting members of the SAC to represent them on the IAC. </a:t>
            </a:r>
            <a:endParaRPr lang="en-US" dirty="0" smtClean="0"/>
          </a:p>
          <a:p>
            <a:endParaRPr lang="en-US" dirty="0"/>
          </a:p>
          <a:p>
            <a:r>
              <a:rPr lang="en-US" dirty="0" smtClean="0"/>
              <a:t>…The </a:t>
            </a:r>
            <a:r>
              <a:rPr lang="en-US" dirty="0"/>
              <a:t>school principals and the installation commander shall attend all meetings of the IAC </a:t>
            </a:r>
            <a:r>
              <a:rPr lang="en-US" b="1" dirty="0">
                <a:solidFill>
                  <a:srgbClr val="FF0000"/>
                </a:solidFill>
              </a:rPr>
              <a:t>without vote</a:t>
            </a:r>
            <a:r>
              <a:rPr lang="en-US" dirty="0" smtClean="0"/>
              <a:t>.</a:t>
            </a:r>
          </a:p>
          <a:p>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Date Prepared:  </a:t>
            </a:r>
            <a:fld id="{B4042D87-6D72-484A-8C2C-F9587F7E2DD2}" type="datetime1">
              <a:rPr lang="en-US" smtClean="0"/>
              <a:pPr/>
              <a:t>4/10/2015</a:t>
            </a:fld>
            <a:endParaRPr lang="en-US" dirty="0"/>
          </a:p>
        </p:txBody>
      </p:sp>
      <p:sp>
        <p:nvSpPr>
          <p:cNvPr id="3" name="Footer Placeholder 2"/>
          <p:cNvSpPr>
            <a:spLocks noGrp="1"/>
          </p:cNvSpPr>
          <p:nvPr>
            <p:ph type="ftr" sz="quarter" idx="11"/>
          </p:nvPr>
        </p:nvSpPr>
        <p:spPr/>
        <p:txBody>
          <a:bodyPr/>
          <a:lstStyle/>
          <a:p>
            <a:r>
              <a:rPr lang="en-US" smtClean="0"/>
              <a:t>UNCLASSIFIED</a:t>
            </a:r>
            <a:endParaRPr lang="en-US" dirty="0"/>
          </a:p>
        </p:txBody>
      </p:sp>
      <p:sp>
        <p:nvSpPr>
          <p:cNvPr id="4" name="Slide Number Placeholder 3"/>
          <p:cNvSpPr>
            <a:spLocks noGrp="1"/>
          </p:cNvSpPr>
          <p:nvPr>
            <p:ph type="sldNum" sz="quarter" idx="12"/>
          </p:nvPr>
        </p:nvSpPr>
        <p:spPr/>
        <p:txBody>
          <a:bodyPr/>
          <a:lstStyle/>
          <a:p>
            <a:r>
              <a:rPr lang="en-US" smtClean="0"/>
              <a:t>Page:  </a:t>
            </a:r>
            <a:fld id="{D6C3706D-8065-4ECD-BCBA-3B4ABDD0844C}" type="slidenum">
              <a:rPr lang="en-US" smtClean="0"/>
              <a:pPr/>
              <a:t>3</a:t>
            </a:fld>
            <a:endParaRPr lang="en-US" dirty="0"/>
          </a:p>
        </p:txBody>
      </p:sp>
      <p:sp>
        <p:nvSpPr>
          <p:cNvPr id="5" name="TextBox 4"/>
          <p:cNvSpPr txBox="1"/>
          <p:nvPr/>
        </p:nvSpPr>
        <p:spPr>
          <a:xfrm>
            <a:off x="457200" y="1676400"/>
            <a:ext cx="8305800" cy="4247317"/>
          </a:xfrm>
          <a:prstGeom prst="rect">
            <a:avLst/>
          </a:prstGeom>
          <a:noFill/>
        </p:spPr>
        <p:txBody>
          <a:bodyPr wrap="square" rtlCol="0">
            <a:spAutoFit/>
          </a:bodyPr>
          <a:lstStyle/>
          <a:p>
            <a:r>
              <a:rPr lang="en-US" dirty="0"/>
              <a:t>The IAC may </a:t>
            </a:r>
            <a:r>
              <a:rPr lang="en-US" i="1" dirty="0"/>
              <a:t>make recommendations and advise the installation commander</a:t>
            </a:r>
            <a:r>
              <a:rPr lang="en-US" dirty="0"/>
              <a:t> regarding support provided by the Military Services to dependents' schools serving that installation. Matters that are within the jurisdiction of the IAC include: </a:t>
            </a:r>
          </a:p>
          <a:p>
            <a:endParaRPr lang="en-US" dirty="0" smtClean="0"/>
          </a:p>
          <a:p>
            <a:pPr marL="342900" lvl="0" indent="-342900">
              <a:buFont typeface="+mj-lt"/>
              <a:buAutoNum type="arabicParenR"/>
            </a:pPr>
            <a:r>
              <a:rPr lang="en-US" dirty="0"/>
              <a:t>quality, availability, maintenance, safety, security, and comfort of the physical school environment; </a:t>
            </a:r>
          </a:p>
          <a:p>
            <a:pPr marL="342900" lvl="0" indent="-342900">
              <a:buFont typeface="+mj-lt"/>
              <a:buAutoNum type="arabicParenR"/>
            </a:pPr>
            <a:r>
              <a:rPr lang="en-US" dirty="0"/>
              <a:t>transportation of students; </a:t>
            </a:r>
          </a:p>
          <a:p>
            <a:pPr marL="342900" lvl="0" indent="-342900">
              <a:buFont typeface="+mj-lt"/>
              <a:buAutoNum type="arabicParenR"/>
            </a:pPr>
            <a:r>
              <a:rPr lang="en-US" dirty="0"/>
              <a:t>school meal programs;</a:t>
            </a:r>
          </a:p>
          <a:p>
            <a:pPr marL="342900" lvl="0" indent="-342900">
              <a:buFont typeface="+mj-lt"/>
              <a:buAutoNum type="arabicParenR"/>
            </a:pPr>
            <a:r>
              <a:rPr lang="en-US" dirty="0"/>
              <a:t>medical services; </a:t>
            </a:r>
          </a:p>
          <a:p>
            <a:pPr marL="342900" lvl="0" indent="-342900">
              <a:buFont typeface="+mj-lt"/>
              <a:buAutoNum type="arabicParenR"/>
            </a:pPr>
            <a:r>
              <a:rPr lang="en-US" dirty="0"/>
              <a:t>administrative and logistical support services provided by the installation commander and applicable Service command; and </a:t>
            </a:r>
          </a:p>
          <a:p>
            <a:pPr marL="342900" lvl="0" indent="-342900">
              <a:buFont typeface="+mj-lt"/>
              <a:buAutoNum type="arabicParenR"/>
            </a:pPr>
            <a:r>
              <a:rPr lang="en-US" dirty="0"/>
              <a:t>policies and standards of the installation command and Military Services related to the above enumerated matters.</a:t>
            </a:r>
          </a:p>
          <a:p>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Date Prepared:  </a:t>
            </a:r>
            <a:fld id="{B4042D87-6D72-484A-8C2C-F9587F7E2DD2}" type="datetime1">
              <a:rPr lang="en-US" smtClean="0"/>
              <a:pPr/>
              <a:t>4/10/2015</a:t>
            </a:fld>
            <a:endParaRPr lang="en-US" dirty="0"/>
          </a:p>
        </p:txBody>
      </p:sp>
      <p:sp>
        <p:nvSpPr>
          <p:cNvPr id="3" name="Footer Placeholder 2"/>
          <p:cNvSpPr>
            <a:spLocks noGrp="1"/>
          </p:cNvSpPr>
          <p:nvPr>
            <p:ph type="ftr" sz="quarter" idx="11"/>
          </p:nvPr>
        </p:nvSpPr>
        <p:spPr/>
        <p:txBody>
          <a:bodyPr/>
          <a:lstStyle/>
          <a:p>
            <a:r>
              <a:rPr lang="en-US" smtClean="0"/>
              <a:t>UNCLASSIFIED</a:t>
            </a:r>
            <a:endParaRPr lang="en-US" dirty="0"/>
          </a:p>
        </p:txBody>
      </p:sp>
      <p:sp>
        <p:nvSpPr>
          <p:cNvPr id="4" name="Slide Number Placeholder 3"/>
          <p:cNvSpPr>
            <a:spLocks noGrp="1"/>
          </p:cNvSpPr>
          <p:nvPr>
            <p:ph type="sldNum" sz="quarter" idx="12"/>
          </p:nvPr>
        </p:nvSpPr>
        <p:spPr/>
        <p:txBody>
          <a:bodyPr/>
          <a:lstStyle/>
          <a:p>
            <a:r>
              <a:rPr lang="en-US" smtClean="0"/>
              <a:t>Page:  </a:t>
            </a:r>
            <a:fld id="{D6C3706D-8065-4ECD-BCBA-3B4ABDD0844C}" type="slidenum">
              <a:rPr lang="en-US" smtClean="0"/>
              <a:pPr/>
              <a:t>4</a:t>
            </a:fld>
            <a:endParaRPr lang="en-US" dirty="0"/>
          </a:p>
        </p:txBody>
      </p:sp>
      <p:sp>
        <p:nvSpPr>
          <p:cNvPr id="5" name="TextBox 4"/>
          <p:cNvSpPr txBox="1"/>
          <p:nvPr/>
        </p:nvSpPr>
        <p:spPr>
          <a:xfrm>
            <a:off x="457200" y="1676400"/>
            <a:ext cx="8305800" cy="4801314"/>
          </a:xfrm>
          <a:prstGeom prst="rect">
            <a:avLst/>
          </a:prstGeom>
          <a:noFill/>
        </p:spPr>
        <p:txBody>
          <a:bodyPr wrap="square" rtlCol="0">
            <a:spAutoFit/>
          </a:bodyPr>
          <a:lstStyle/>
          <a:p>
            <a:r>
              <a:rPr lang="en-US" dirty="0"/>
              <a:t>Attendance of the installation commander, or designee, is encouraged at </a:t>
            </a:r>
            <a:r>
              <a:rPr lang="en-US" dirty="0" smtClean="0"/>
              <a:t>School Advisory Committee (SAC) </a:t>
            </a:r>
            <a:r>
              <a:rPr lang="en-US" dirty="0"/>
              <a:t>meetings when there are two or more schools on the installation.</a:t>
            </a:r>
          </a:p>
          <a:p>
            <a:r>
              <a:rPr lang="en-US" dirty="0"/>
              <a:t> </a:t>
            </a:r>
          </a:p>
          <a:p>
            <a:r>
              <a:rPr lang="en-US" dirty="0"/>
              <a:t>The SAC may make recommendations and advise the principal on all matters within the jurisdiction of the SAC; these include: </a:t>
            </a:r>
          </a:p>
          <a:p>
            <a:r>
              <a:rPr lang="en-US" dirty="0"/>
              <a:t> </a:t>
            </a:r>
          </a:p>
          <a:p>
            <a:pPr marL="342900" lvl="0" indent="-342900">
              <a:buFont typeface="+mj-lt"/>
              <a:buAutoNum type="arabicParenR"/>
            </a:pPr>
            <a:r>
              <a:rPr lang="en-US" dirty="0"/>
              <a:t>school policies toward students and parents, student activities, and administrative procedures affecting students; </a:t>
            </a:r>
          </a:p>
          <a:p>
            <a:pPr marL="342900" lvl="0" indent="-342900">
              <a:buFont typeface="+mj-lt"/>
              <a:buAutoNum type="arabicParenR"/>
            </a:pPr>
            <a:r>
              <a:rPr lang="en-US" dirty="0"/>
              <a:t>instructional programs and educational resources within the school; </a:t>
            </a:r>
          </a:p>
          <a:p>
            <a:pPr marL="342900" lvl="0" indent="-342900">
              <a:buFont typeface="+mj-lt"/>
              <a:buAutoNum type="arabicParenR"/>
            </a:pPr>
            <a:r>
              <a:rPr lang="en-US" dirty="0"/>
              <a:t>allocation of resources within the school to achieve educational goals; </a:t>
            </a:r>
          </a:p>
          <a:p>
            <a:pPr marL="342900" lvl="0" indent="-342900">
              <a:buFont typeface="+mj-lt"/>
              <a:buAutoNum type="arabicParenR"/>
            </a:pPr>
            <a:r>
              <a:rPr lang="en-US" dirty="0"/>
              <a:t>pupil services (health, special education, testing, evaluation, counseling, and </a:t>
            </a:r>
            <a:r>
              <a:rPr lang="en-US" dirty="0" smtClean="0"/>
              <a:t>extracurricular activities</a:t>
            </a:r>
            <a:r>
              <a:rPr lang="en-US" dirty="0"/>
              <a:t>); </a:t>
            </a:r>
          </a:p>
          <a:p>
            <a:pPr marL="342900" lvl="0" indent="-342900">
              <a:buFont typeface="+mj-lt"/>
              <a:buAutoNum type="arabicParenR"/>
            </a:pPr>
            <a:r>
              <a:rPr lang="en-US" dirty="0"/>
              <a:t>student standards of conduct and discipline; and </a:t>
            </a:r>
          </a:p>
          <a:p>
            <a:pPr marL="342900" lvl="0" indent="-342900">
              <a:buFont typeface="+mj-lt"/>
              <a:buAutoNum type="arabicParenR"/>
            </a:pPr>
            <a:r>
              <a:rPr lang="en-US" dirty="0"/>
              <a:t>policies and standards of the dependents' education system related to the above enumerated matters.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Date Prepared:  </a:t>
            </a:r>
            <a:fld id="{B4042D87-6D72-484A-8C2C-F9587F7E2DD2}" type="datetime1">
              <a:rPr lang="en-US" smtClean="0"/>
              <a:pPr/>
              <a:t>4/10/2015</a:t>
            </a:fld>
            <a:endParaRPr lang="en-US" dirty="0"/>
          </a:p>
        </p:txBody>
      </p:sp>
      <p:sp>
        <p:nvSpPr>
          <p:cNvPr id="3" name="Footer Placeholder 2"/>
          <p:cNvSpPr>
            <a:spLocks noGrp="1"/>
          </p:cNvSpPr>
          <p:nvPr>
            <p:ph type="ftr" sz="quarter" idx="11"/>
          </p:nvPr>
        </p:nvSpPr>
        <p:spPr/>
        <p:txBody>
          <a:bodyPr/>
          <a:lstStyle/>
          <a:p>
            <a:r>
              <a:rPr lang="en-US" smtClean="0"/>
              <a:t>UNCLASSIFIED</a:t>
            </a:r>
            <a:endParaRPr lang="en-US" dirty="0"/>
          </a:p>
        </p:txBody>
      </p:sp>
      <p:sp>
        <p:nvSpPr>
          <p:cNvPr id="4" name="Slide Number Placeholder 3"/>
          <p:cNvSpPr>
            <a:spLocks noGrp="1"/>
          </p:cNvSpPr>
          <p:nvPr>
            <p:ph type="sldNum" sz="quarter" idx="12"/>
          </p:nvPr>
        </p:nvSpPr>
        <p:spPr/>
        <p:txBody>
          <a:bodyPr/>
          <a:lstStyle/>
          <a:p>
            <a:r>
              <a:rPr lang="en-US" smtClean="0"/>
              <a:t>Page:  </a:t>
            </a:r>
            <a:fld id="{D6C3706D-8065-4ECD-BCBA-3B4ABDD0844C}" type="slidenum">
              <a:rPr lang="en-US" smtClean="0"/>
              <a:pPr/>
              <a:t>5</a:t>
            </a:fld>
            <a:endParaRPr lang="en-US" dirty="0"/>
          </a:p>
        </p:txBody>
      </p:sp>
      <p:sp>
        <p:nvSpPr>
          <p:cNvPr id="5" name="TextBox 4"/>
          <p:cNvSpPr txBox="1"/>
          <p:nvPr/>
        </p:nvSpPr>
        <p:spPr>
          <a:xfrm>
            <a:off x="457200" y="1600200"/>
            <a:ext cx="8382000" cy="4247317"/>
          </a:xfrm>
          <a:prstGeom prst="rect">
            <a:avLst/>
          </a:prstGeom>
          <a:noFill/>
        </p:spPr>
        <p:txBody>
          <a:bodyPr wrap="square" rtlCol="0">
            <a:spAutoFit/>
          </a:bodyPr>
          <a:lstStyle/>
          <a:p>
            <a:r>
              <a:rPr lang="en-US" b="1" dirty="0"/>
              <a:t>Membership</a:t>
            </a:r>
            <a:r>
              <a:rPr lang="en-US" dirty="0"/>
              <a:t>… composed of an equal number of parents of students enrolled in the school and professional school employees employed at the school. When appropriate, a student enrolled in the school may serve on the committee. The membership of each advisory committee shall also include one person to represent the interests of the organization recognized as the exclusive bargaining representative of the employees of the school. The person shall be designated by the appropriate organization and shall be a nonvoting member of the committee. The committee advises the principal on matters within the jurisdiction of the school and </a:t>
            </a:r>
            <a:r>
              <a:rPr lang="en-US" dirty="0" err="1"/>
              <a:t>DoDDS</a:t>
            </a:r>
            <a:r>
              <a:rPr lang="en-US" dirty="0"/>
              <a:t>. The SAC shall meet at least four times a year.</a:t>
            </a:r>
          </a:p>
          <a:p>
            <a:r>
              <a:rPr lang="en-US" dirty="0"/>
              <a:t> </a:t>
            </a:r>
          </a:p>
          <a:p>
            <a:r>
              <a:rPr lang="en-US" b="1" dirty="0"/>
              <a:t>Tenure of Members</a:t>
            </a:r>
            <a:r>
              <a:rPr lang="en-US" dirty="0"/>
              <a:t>. Elected members shall serve for 2-year terms with half of the membership being elected each year. If determined by the local SAC and incorporated into the SAC bylaws, members may serve for 1-year terms. Members may not serve more than two consecutive terms.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Date Prepared:  </a:t>
            </a:r>
            <a:fld id="{B4042D87-6D72-484A-8C2C-F9587F7E2DD2}" type="datetime1">
              <a:rPr lang="en-US" smtClean="0"/>
              <a:pPr/>
              <a:t>4/10/2015</a:t>
            </a:fld>
            <a:endParaRPr lang="en-US" dirty="0"/>
          </a:p>
        </p:txBody>
      </p:sp>
      <p:sp>
        <p:nvSpPr>
          <p:cNvPr id="3" name="Footer Placeholder 2"/>
          <p:cNvSpPr>
            <a:spLocks noGrp="1"/>
          </p:cNvSpPr>
          <p:nvPr>
            <p:ph type="ftr" sz="quarter" idx="11"/>
          </p:nvPr>
        </p:nvSpPr>
        <p:spPr/>
        <p:txBody>
          <a:bodyPr/>
          <a:lstStyle/>
          <a:p>
            <a:r>
              <a:rPr lang="en-US" smtClean="0"/>
              <a:t>UNCLASSIFIED</a:t>
            </a:r>
            <a:endParaRPr lang="en-US" dirty="0"/>
          </a:p>
        </p:txBody>
      </p:sp>
      <p:sp>
        <p:nvSpPr>
          <p:cNvPr id="4" name="Slide Number Placeholder 3"/>
          <p:cNvSpPr>
            <a:spLocks noGrp="1"/>
          </p:cNvSpPr>
          <p:nvPr>
            <p:ph type="sldNum" sz="quarter" idx="12"/>
          </p:nvPr>
        </p:nvSpPr>
        <p:spPr/>
        <p:txBody>
          <a:bodyPr/>
          <a:lstStyle/>
          <a:p>
            <a:r>
              <a:rPr lang="en-US" smtClean="0"/>
              <a:t>Page:  </a:t>
            </a:r>
            <a:fld id="{D6C3706D-8065-4ECD-BCBA-3B4ABDD0844C}" type="slidenum">
              <a:rPr lang="en-US" smtClean="0"/>
              <a:pPr/>
              <a:t>6</a:t>
            </a:fld>
            <a:endParaRPr lang="en-US" dirty="0"/>
          </a:p>
        </p:txBody>
      </p:sp>
      <p:sp>
        <p:nvSpPr>
          <p:cNvPr id="5" name="TextBox 4"/>
          <p:cNvSpPr txBox="1"/>
          <p:nvPr/>
        </p:nvSpPr>
        <p:spPr>
          <a:xfrm>
            <a:off x="457200" y="1600200"/>
            <a:ext cx="8382000" cy="4247317"/>
          </a:xfrm>
          <a:prstGeom prst="rect">
            <a:avLst/>
          </a:prstGeom>
          <a:noFill/>
        </p:spPr>
        <p:txBody>
          <a:bodyPr wrap="square" rtlCol="0">
            <a:spAutoFit/>
          </a:bodyPr>
          <a:lstStyle/>
          <a:p>
            <a:r>
              <a:rPr lang="en-US" dirty="0"/>
              <a:t>Chairpersons of advisory committees shall:</a:t>
            </a:r>
          </a:p>
          <a:p>
            <a:r>
              <a:rPr lang="en-US" dirty="0"/>
              <a:t> </a:t>
            </a:r>
          </a:p>
          <a:p>
            <a:pPr marL="342900" lvl="0" indent="-342900">
              <a:buFont typeface="+mj-lt"/>
              <a:buAutoNum type="arabicParenR"/>
            </a:pPr>
            <a:r>
              <a:rPr lang="en-US" dirty="0"/>
              <a:t>Make every reasonable effort to deal with matters brought to their attention by the school and military communities.</a:t>
            </a:r>
          </a:p>
          <a:p>
            <a:pPr marL="342900" lvl="0" indent="-342900">
              <a:buFont typeface="+mj-lt"/>
              <a:buAutoNum type="arabicParenR"/>
            </a:pPr>
            <a:r>
              <a:rPr lang="en-US" dirty="0"/>
              <a:t>Advise the school principal, the installation commander, and, as appropriate</a:t>
            </a:r>
            <a:r>
              <a:rPr lang="en-US"/>
              <a:t>, </a:t>
            </a:r>
            <a:r>
              <a:rPr lang="en-US" smtClean="0"/>
              <a:t>tile [the] </a:t>
            </a:r>
            <a:r>
              <a:rPr lang="en-US" dirty="0"/>
              <a:t>school and military organizational chains of command on school matters, as specified in enclosure </a:t>
            </a:r>
            <a:r>
              <a:rPr lang="en-US" dirty="0" smtClean="0"/>
              <a:t>3, </a:t>
            </a:r>
            <a:r>
              <a:rPr lang="en-US" dirty="0" err="1" smtClean="0"/>
              <a:t>DoDI</a:t>
            </a:r>
            <a:r>
              <a:rPr lang="en-US" dirty="0" smtClean="0"/>
              <a:t> 1342.15.</a:t>
            </a:r>
            <a:endParaRPr lang="en-US" dirty="0"/>
          </a:p>
          <a:p>
            <a:pPr marL="342900" lvl="0" indent="-342900">
              <a:buFont typeface="+mj-lt"/>
              <a:buAutoNum type="arabicParenR"/>
            </a:pPr>
            <a:r>
              <a:rPr lang="en-US" dirty="0"/>
              <a:t>Ensure that regular committee meetings shall be scheduled four times during the school year or more often, if needed, for SACs and IACs.</a:t>
            </a:r>
          </a:p>
          <a:p>
            <a:pPr marL="342900" lvl="0" indent="-342900">
              <a:buFont typeface="+mj-lt"/>
              <a:buAutoNum type="arabicParenR"/>
            </a:pPr>
            <a:r>
              <a:rPr lang="en-US" dirty="0"/>
              <a:t>Form a planning committee to conduct elections for the next SAC term.</a:t>
            </a:r>
          </a:p>
          <a:p>
            <a:pPr marL="342900" lvl="0" indent="-342900">
              <a:buFont typeface="+mj-lt"/>
              <a:buAutoNum type="arabicParenR"/>
            </a:pPr>
            <a:r>
              <a:rPr lang="en-US" dirty="0"/>
              <a:t>Prepare and furnish one copy of the annual end-of-year SAC and IAC report to the </a:t>
            </a:r>
            <a:r>
              <a:rPr lang="en-US" dirty="0" err="1"/>
              <a:t>DoDDS</a:t>
            </a:r>
            <a:r>
              <a:rPr lang="en-US" dirty="0"/>
              <a:t> school principal, the district superintendent, and the </a:t>
            </a:r>
            <a:r>
              <a:rPr lang="en-US" dirty="0" err="1"/>
              <a:t>DoDDS</a:t>
            </a:r>
            <a:r>
              <a:rPr lang="en-US" dirty="0"/>
              <a:t> regional director, and one copy to the component command through the installation commander </a:t>
            </a:r>
            <a:r>
              <a:rPr lang="en-US" dirty="0">
                <a:solidFill>
                  <a:srgbClr val="FF0000"/>
                </a:solidFill>
              </a:rPr>
              <a:t>by June 15 of each year.</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Date Prepared:  </a:t>
            </a:r>
            <a:fld id="{B4042D87-6D72-484A-8C2C-F9587F7E2DD2}" type="datetime1">
              <a:rPr lang="en-US" smtClean="0"/>
              <a:pPr/>
              <a:t>4/10/2015</a:t>
            </a:fld>
            <a:endParaRPr lang="en-US" dirty="0"/>
          </a:p>
        </p:txBody>
      </p:sp>
      <p:sp>
        <p:nvSpPr>
          <p:cNvPr id="3" name="Footer Placeholder 2"/>
          <p:cNvSpPr>
            <a:spLocks noGrp="1"/>
          </p:cNvSpPr>
          <p:nvPr>
            <p:ph type="ftr" sz="quarter" idx="11"/>
          </p:nvPr>
        </p:nvSpPr>
        <p:spPr/>
        <p:txBody>
          <a:bodyPr/>
          <a:lstStyle/>
          <a:p>
            <a:r>
              <a:rPr lang="en-US" smtClean="0"/>
              <a:t>UNCLASSIFIED</a:t>
            </a:r>
            <a:endParaRPr lang="en-US" dirty="0"/>
          </a:p>
        </p:txBody>
      </p:sp>
      <p:sp>
        <p:nvSpPr>
          <p:cNvPr id="4" name="Slide Number Placeholder 3"/>
          <p:cNvSpPr>
            <a:spLocks noGrp="1"/>
          </p:cNvSpPr>
          <p:nvPr>
            <p:ph type="sldNum" sz="quarter" idx="12"/>
          </p:nvPr>
        </p:nvSpPr>
        <p:spPr/>
        <p:txBody>
          <a:bodyPr/>
          <a:lstStyle/>
          <a:p>
            <a:r>
              <a:rPr lang="en-US" smtClean="0"/>
              <a:t>Page:  </a:t>
            </a:r>
            <a:fld id="{D6C3706D-8065-4ECD-BCBA-3B4ABDD0844C}" type="slidenum">
              <a:rPr lang="en-US" smtClean="0"/>
              <a:pPr/>
              <a:t>7</a:t>
            </a:fld>
            <a:endParaRPr lang="en-US" dirty="0"/>
          </a:p>
        </p:txBody>
      </p:sp>
      <p:sp>
        <p:nvSpPr>
          <p:cNvPr id="5" name="TextBox 4"/>
          <p:cNvSpPr txBox="1"/>
          <p:nvPr/>
        </p:nvSpPr>
        <p:spPr>
          <a:xfrm>
            <a:off x="457200" y="1600200"/>
            <a:ext cx="8305800" cy="2308324"/>
          </a:xfrm>
          <a:prstGeom prst="rect">
            <a:avLst/>
          </a:prstGeom>
          <a:noFill/>
        </p:spPr>
        <p:txBody>
          <a:bodyPr wrap="square" rtlCol="0">
            <a:spAutoFit/>
          </a:bodyPr>
          <a:lstStyle/>
          <a:p>
            <a:r>
              <a:rPr lang="en-US" dirty="0"/>
              <a:t>The time, date, and location of </a:t>
            </a:r>
            <a:r>
              <a:rPr lang="en-US" dirty="0" smtClean="0"/>
              <a:t>advisory committee </a:t>
            </a:r>
            <a:r>
              <a:rPr lang="en-US" dirty="0"/>
              <a:t>meetings shall be decided by each SAC and IAC, announced publicly </a:t>
            </a:r>
            <a:r>
              <a:rPr lang="en-US" dirty="0" smtClean="0"/>
              <a:t>at least </a:t>
            </a:r>
            <a:r>
              <a:rPr lang="en-US" dirty="0"/>
              <a:t>1 week in advance, and conducted after school hours. Such meetings shall </a:t>
            </a:r>
            <a:r>
              <a:rPr lang="en-US" dirty="0" smtClean="0"/>
              <a:t>be open </a:t>
            </a:r>
            <a:r>
              <a:rPr lang="en-US" dirty="0"/>
              <a:t>to the public. At the request of the chair, the committee or executive </a:t>
            </a:r>
            <a:r>
              <a:rPr lang="en-US" dirty="0" smtClean="0"/>
              <a:t>committee (</a:t>
            </a:r>
            <a:r>
              <a:rPr lang="en-US" dirty="0"/>
              <a:t>chair, vice chair, and secretary) may go into closed executive session.</a:t>
            </a:r>
          </a:p>
          <a:p>
            <a:endParaRPr lang="en-US" dirty="0" smtClean="0"/>
          </a:p>
          <a:p>
            <a:r>
              <a:rPr lang="en-US" dirty="0" smtClean="0"/>
              <a:t>Regular </a:t>
            </a:r>
            <a:r>
              <a:rPr lang="en-US" dirty="0"/>
              <a:t>SAC and IAC meetings shall be </a:t>
            </a:r>
            <a:r>
              <a:rPr lang="en-US" dirty="0" smtClean="0"/>
              <a:t>scheduled four </a:t>
            </a:r>
            <a:r>
              <a:rPr lang="en-US" dirty="0"/>
              <a:t>times during the school year or more often, if needed</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Date Prepared:  </a:t>
            </a:r>
            <a:fld id="{B4042D87-6D72-484A-8C2C-F9587F7E2DD2}" type="datetime1">
              <a:rPr lang="en-US" smtClean="0"/>
              <a:pPr/>
              <a:t>4/10/2015</a:t>
            </a:fld>
            <a:endParaRPr lang="en-US" dirty="0"/>
          </a:p>
        </p:txBody>
      </p:sp>
      <p:sp>
        <p:nvSpPr>
          <p:cNvPr id="3" name="Footer Placeholder 2"/>
          <p:cNvSpPr>
            <a:spLocks noGrp="1"/>
          </p:cNvSpPr>
          <p:nvPr>
            <p:ph type="ftr" sz="quarter" idx="11"/>
          </p:nvPr>
        </p:nvSpPr>
        <p:spPr/>
        <p:txBody>
          <a:bodyPr/>
          <a:lstStyle/>
          <a:p>
            <a:r>
              <a:rPr lang="en-US" smtClean="0"/>
              <a:t>UNCLASSIFIED</a:t>
            </a:r>
            <a:endParaRPr lang="en-US" dirty="0"/>
          </a:p>
        </p:txBody>
      </p:sp>
      <p:sp>
        <p:nvSpPr>
          <p:cNvPr id="4" name="Slide Number Placeholder 3"/>
          <p:cNvSpPr>
            <a:spLocks noGrp="1"/>
          </p:cNvSpPr>
          <p:nvPr>
            <p:ph type="sldNum" sz="quarter" idx="12"/>
          </p:nvPr>
        </p:nvSpPr>
        <p:spPr/>
        <p:txBody>
          <a:bodyPr/>
          <a:lstStyle/>
          <a:p>
            <a:r>
              <a:rPr lang="en-US" smtClean="0"/>
              <a:t>Page:  </a:t>
            </a:r>
            <a:fld id="{D6C3706D-8065-4ECD-BCBA-3B4ABDD0844C}" type="slidenum">
              <a:rPr lang="en-US" smtClean="0"/>
              <a:pPr/>
              <a:t>8</a:t>
            </a:fld>
            <a:endParaRPr lang="en-US" dirty="0"/>
          </a:p>
        </p:txBody>
      </p:sp>
      <p:sp>
        <p:nvSpPr>
          <p:cNvPr id="5" name="TextBox 4"/>
          <p:cNvSpPr txBox="1"/>
          <p:nvPr/>
        </p:nvSpPr>
        <p:spPr>
          <a:xfrm>
            <a:off x="457200" y="1600200"/>
            <a:ext cx="8305800" cy="3693319"/>
          </a:xfrm>
          <a:prstGeom prst="rect">
            <a:avLst/>
          </a:prstGeom>
          <a:noFill/>
        </p:spPr>
        <p:txBody>
          <a:bodyPr wrap="square" rtlCol="0">
            <a:spAutoFit/>
          </a:bodyPr>
          <a:lstStyle/>
          <a:p>
            <a:r>
              <a:rPr lang="en-US" dirty="0" smtClean="0"/>
              <a:t>The committee chairperson shall prepare a proposed agenda for each meeting. The final agenda shall be available in the school's office and in the installation commander's office </a:t>
            </a:r>
            <a:r>
              <a:rPr lang="en-US" dirty="0" smtClean="0">
                <a:solidFill>
                  <a:srgbClr val="FF0000"/>
                </a:solidFill>
              </a:rPr>
              <a:t>at least 1 week before the meeting</a:t>
            </a:r>
            <a:r>
              <a:rPr lang="en-US" dirty="0" smtClean="0"/>
              <a:t>. An item not on the published agenda may be discussed, but any committee action may be deferred until the next meeting.</a:t>
            </a:r>
          </a:p>
          <a:p>
            <a:endParaRPr lang="en-US" dirty="0" smtClean="0"/>
          </a:p>
          <a:p>
            <a:r>
              <a:rPr lang="en-US" dirty="0" smtClean="0"/>
              <a:t>Minutes shall be kept of the proceedings of each meeting. If the minutes are from a SAC on an installation with only one school, the minutes shall indicate which items are for the attention of the principal and which items are for the attention of the installation commander. </a:t>
            </a:r>
            <a:r>
              <a:rPr lang="en-US" dirty="0" smtClean="0">
                <a:solidFill>
                  <a:srgbClr val="FF0000"/>
                </a:solidFill>
              </a:rPr>
              <a:t>Within 2 weeks</a:t>
            </a:r>
            <a:r>
              <a:rPr lang="en-US" dirty="0" smtClean="0"/>
              <a:t>, the official minutes shall be approved by the committee members and provided to the principal, the installation commander, the </a:t>
            </a:r>
            <a:r>
              <a:rPr lang="en-US" dirty="0" err="1" smtClean="0"/>
              <a:t>DoDDS</a:t>
            </a:r>
            <a:r>
              <a:rPr lang="en-US" dirty="0" smtClean="0"/>
              <a:t> district superintendent, the </a:t>
            </a:r>
            <a:r>
              <a:rPr lang="en-US" dirty="0" err="1" smtClean="0"/>
              <a:t>DoDDS</a:t>
            </a:r>
            <a:r>
              <a:rPr lang="en-US" dirty="0" smtClean="0"/>
              <a:t> regional director, and the component commander.</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Date Prepared:  </a:t>
            </a:r>
            <a:fld id="{B4042D87-6D72-484A-8C2C-F9587F7E2DD2}" type="datetime1">
              <a:rPr lang="en-US" smtClean="0"/>
              <a:pPr/>
              <a:t>4/10/2015</a:t>
            </a:fld>
            <a:endParaRPr lang="en-US" dirty="0"/>
          </a:p>
        </p:txBody>
      </p:sp>
      <p:sp>
        <p:nvSpPr>
          <p:cNvPr id="3" name="Footer Placeholder 2"/>
          <p:cNvSpPr>
            <a:spLocks noGrp="1"/>
          </p:cNvSpPr>
          <p:nvPr>
            <p:ph type="ftr" sz="quarter" idx="11"/>
          </p:nvPr>
        </p:nvSpPr>
        <p:spPr/>
        <p:txBody>
          <a:bodyPr/>
          <a:lstStyle/>
          <a:p>
            <a:r>
              <a:rPr lang="en-US" smtClean="0"/>
              <a:t>UNCLASSIFIED</a:t>
            </a:r>
            <a:endParaRPr lang="en-US" dirty="0"/>
          </a:p>
        </p:txBody>
      </p:sp>
      <p:sp>
        <p:nvSpPr>
          <p:cNvPr id="4" name="Slide Number Placeholder 3"/>
          <p:cNvSpPr>
            <a:spLocks noGrp="1"/>
          </p:cNvSpPr>
          <p:nvPr>
            <p:ph type="sldNum" sz="quarter" idx="12"/>
          </p:nvPr>
        </p:nvSpPr>
        <p:spPr/>
        <p:txBody>
          <a:bodyPr/>
          <a:lstStyle/>
          <a:p>
            <a:r>
              <a:rPr lang="en-US" smtClean="0"/>
              <a:t>Page:  </a:t>
            </a:r>
            <a:fld id="{D6C3706D-8065-4ECD-BCBA-3B4ABDD0844C}" type="slidenum">
              <a:rPr lang="en-US" smtClean="0"/>
              <a:pPr/>
              <a:t>9</a:t>
            </a:fld>
            <a:endParaRPr lang="en-US" dirty="0"/>
          </a:p>
        </p:txBody>
      </p:sp>
      <p:sp>
        <p:nvSpPr>
          <p:cNvPr id="5" name="TextBox 4"/>
          <p:cNvSpPr txBox="1"/>
          <p:nvPr/>
        </p:nvSpPr>
        <p:spPr>
          <a:xfrm>
            <a:off x="457200" y="1676400"/>
            <a:ext cx="8305800" cy="3416320"/>
          </a:xfrm>
          <a:prstGeom prst="rect">
            <a:avLst/>
          </a:prstGeom>
          <a:noFill/>
        </p:spPr>
        <p:txBody>
          <a:bodyPr wrap="square" rtlCol="0">
            <a:spAutoFit/>
          </a:bodyPr>
          <a:lstStyle/>
          <a:p>
            <a:pPr>
              <a:buFontTx/>
              <a:buChar char="-"/>
            </a:pPr>
            <a:r>
              <a:rPr lang="en-US" dirty="0" smtClean="0"/>
              <a:t>Recommendations</a:t>
            </a:r>
            <a:r>
              <a:rPr lang="en-US" dirty="0"/>
              <a:t>, concerns, and issues regarding local schools shall be solicited jointly by the school principal and local installation commander from parents, sponsors, teachers, and students for review by the SACs and the IACs. </a:t>
            </a:r>
            <a:endParaRPr lang="en-US" dirty="0" smtClean="0"/>
          </a:p>
          <a:p>
            <a:pPr>
              <a:buFontTx/>
              <a:buChar char="-"/>
            </a:pPr>
            <a:endParaRPr lang="en-US" dirty="0"/>
          </a:p>
          <a:p>
            <a:pPr>
              <a:buFontTx/>
              <a:buChar char="-"/>
            </a:pPr>
            <a:r>
              <a:rPr lang="en-US" dirty="0" smtClean="0"/>
              <a:t>The </a:t>
            </a:r>
            <a:r>
              <a:rPr lang="en-US" dirty="0" err="1"/>
              <a:t>DoDDS</a:t>
            </a:r>
            <a:r>
              <a:rPr lang="en-US" dirty="0"/>
              <a:t> district superintendents and intermediate commanders shall maintain regular and open communication on </a:t>
            </a:r>
            <a:r>
              <a:rPr lang="en-US" dirty="0" err="1"/>
              <a:t>DoDDS</a:t>
            </a:r>
            <a:r>
              <a:rPr lang="en-US" dirty="0"/>
              <a:t> administration issues within their geographic areas of responsibility. </a:t>
            </a:r>
            <a:endParaRPr lang="en-US" dirty="0" smtClean="0"/>
          </a:p>
          <a:p>
            <a:pPr>
              <a:buFontTx/>
              <a:buChar char="-"/>
            </a:pPr>
            <a:endParaRPr lang="en-US" dirty="0"/>
          </a:p>
          <a:p>
            <a:pPr>
              <a:buFontTx/>
              <a:buChar char="-"/>
            </a:pPr>
            <a:r>
              <a:rPr lang="en-US" dirty="0" err="1" smtClean="0"/>
              <a:t>DoDDS</a:t>
            </a:r>
            <a:r>
              <a:rPr lang="en-US" dirty="0" smtClean="0"/>
              <a:t> </a:t>
            </a:r>
            <a:r>
              <a:rPr lang="en-US" dirty="0"/>
              <a:t>regional directors and the commanders of component commands shall maintain regular and open communication on </a:t>
            </a:r>
            <a:r>
              <a:rPr lang="en-US" dirty="0" err="1"/>
              <a:t>DoDDS</a:t>
            </a:r>
            <a:r>
              <a:rPr lang="en-US" dirty="0"/>
              <a:t> administration issues within their geographic areas of responsibility.</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945</Words>
  <Application>Microsoft Office PowerPoint</Application>
  <PresentationFormat>On-screen Show (4:3)</PresentationFormat>
  <Paragraphs>91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School Advisory Committees</vt:lpstr>
      <vt:lpstr>Slide 2</vt:lpstr>
      <vt:lpstr>Slide 3</vt:lpstr>
      <vt:lpstr>Slide 4</vt:lpstr>
      <vt:lpstr>Slide 5</vt:lpstr>
      <vt:lpstr>Slide 6</vt:lpstr>
      <vt:lpstr>Slide 7</vt:lpstr>
      <vt:lpstr>Slide 8</vt:lpstr>
      <vt:lpstr>Slide 9</vt:lpstr>
      <vt:lpstr>Slide 10</vt:lpstr>
      <vt:lpstr>Slide 11</vt:lpstr>
    </vt:vector>
  </TitlesOfParts>
  <Company>United States Army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Advisory Committees</dc:title>
  <dc:creator>United States Army</dc:creator>
  <cp:lastModifiedBy>Beth.Potter</cp:lastModifiedBy>
  <cp:revision>5</cp:revision>
  <dcterms:created xsi:type="dcterms:W3CDTF">2010-07-30T11:42:30Z</dcterms:created>
  <dcterms:modified xsi:type="dcterms:W3CDTF">2015-04-10T12:03:51Z</dcterms:modified>
</cp:coreProperties>
</file>